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59" r:id="rId4"/>
    <p:sldId id="257" r:id="rId5"/>
    <p:sldId id="258" r:id="rId6"/>
    <p:sldId id="272" r:id="rId7"/>
    <p:sldId id="262" r:id="rId8"/>
    <p:sldId id="263" r:id="rId9"/>
    <p:sldId id="273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FFC7B-1104-420B-8B3B-66453E1B18D2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9053976-A9A3-466A-8481-E9E0305E6858}">
      <dgm:prSet phldrT="[Текст]"/>
      <dgm:spPr/>
      <dgm:t>
        <a:bodyPr/>
        <a:lstStyle/>
        <a:p>
          <a:r>
            <a:rPr lang="ru-RU" dirty="0"/>
            <a:t>Полная стоимость проекта 599000 руб.</a:t>
          </a:r>
        </a:p>
      </dgm:t>
    </dgm:pt>
    <dgm:pt modelId="{1EDB06FC-11E3-4CC3-A982-45740167D586}" type="parTrans" cxnId="{66B0F9BF-3F70-4CFD-9116-D4268F17A38B}">
      <dgm:prSet/>
      <dgm:spPr/>
      <dgm:t>
        <a:bodyPr/>
        <a:lstStyle/>
        <a:p>
          <a:endParaRPr lang="ru-RU"/>
        </a:p>
      </dgm:t>
    </dgm:pt>
    <dgm:pt modelId="{6F059A31-E66E-4A4C-9B0B-DC9579A817C8}" type="sibTrans" cxnId="{66B0F9BF-3F70-4CFD-9116-D4268F17A38B}">
      <dgm:prSet/>
      <dgm:spPr/>
      <dgm:t>
        <a:bodyPr/>
        <a:lstStyle/>
        <a:p>
          <a:endParaRPr lang="ru-RU"/>
        </a:p>
      </dgm:t>
    </dgm:pt>
    <dgm:pt modelId="{E4C9122F-FD8A-48D5-AA0D-04BD311FEAE0}">
      <dgm:prSet phldrT="[Текст]" custT="1"/>
      <dgm:spPr/>
      <dgm:t>
        <a:bodyPr/>
        <a:lstStyle/>
        <a:p>
          <a:r>
            <a:rPr lang="ru-RU" sz="2000" b="1" dirty="0"/>
            <a:t>Выполнение подготовительных работ: выравнивание площадок песочным слоем</a:t>
          </a:r>
        </a:p>
      </dgm:t>
    </dgm:pt>
    <dgm:pt modelId="{30B6E242-D3DB-4867-B1BC-17757CBB8A2C}" type="parTrans" cxnId="{AA074836-EA20-4FFB-93E0-0F4257EBD2A8}">
      <dgm:prSet/>
      <dgm:spPr/>
      <dgm:t>
        <a:bodyPr/>
        <a:lstStyle/>
        <a:p>
          <a:endParaRPr lang="ru-RU"/>
        </a:p>
      </dgm:t>
    </dgm:pt>
    <dgm:pt modelId="{B3AE4F0B-6175-4B32-AEE7-C1BD39B35669}" type="sibTrans" cxnId="{AA074836-EA20-4FFB-93E0-0F4257EBD2A8}">
      <dgm:prSet/>
      <dgm:spPr/>
      <dgm:t>
        <a:bodyPr/>
        <a:lstStyle/>
        <a:p>
          <a:endParaRPr lang="ru-RU"/>
        </a:p>
      </dgm:t>
    </dgm:pt>
    <dgm:pt modelId="{2C0E9C98-CA17-4BF1-96A2-FB6CD78837A3}">
      <dgm:prSet phldrT="[Текст]" custT="1"/>
      <dgm:spPr/>
      <dgm:t>
        <a:bodyPr/>
        <a:lstStyle/>
        <a:p>
          <a:r>
            <a:rPr lang="ru-RU" sz="2000" b="1" dirty="0"/>
            <a:t>Демонтаж старого оборудования и перепроектирование площадок</a:t>
          </a:r>
        </a:p>
      </dgm:t>
    </dgm:pt>
    <dgm:pt modelId="{29BBA280-E770-4201-96C2-1AF1E28FF4A4}" type="parTrans" cxnId="{4CCB5C0E-46BA-4600-90AF-006D85997452}">
      <dgm:prSet/>
      <dgm:spPr/>
      <dgm:t>
        <a:bodyPr/>
        <a:lstStyle/>
        <a:p>
          <a:endParaRPr lang="ru-RU"/>
        </a:p>
      </dgm:t>
    </dgm:pt>
    <dgm:pt modelId="{592C3673-2617-4E05-ADEA-D447AF4A33EA}" type="sibTrans" cxnId="{4CCB5C0E-46BA-4600-90AF-006D85997452}">
      <dgm:prSet/>
      <dgm:spPr/>
      <dgm:t>
        <a:bodyPr/>
        <a:lstStyle/>
        <a:p>
          <a:endParaRPr lang="ru-RU"/>
        </a:p>
      </dgm:t>
    </dgm:pt>
    <dgm:pt modelId="{231528CC-D493-4F82-B853-B5C2E3578B16}">
      <dgm:prSet phldrT="[Текст]" custT="1"/>
      <dgm:spPr/>
      <dgm:t>
        <a:bodyPr/>
        <a:lstStyle/>
        <a:p>
          <a:r>
            <a:rPr lang="ru-RU" sz="2000" b="1" dirty="0"/>
            <a:t>Приобретение и установка горок на десяти площадках (СТОИМОСТЬ 462500,00)</a:t>
          </a:r>
        </a:p>
      </dgm:t>
    </dgm:pt>
    <dgm:pt modelId="{6F43E07E-C25B-45B6-B03D-ABE88293B2B7}" type="parTrans" cxnId="{79C68803-9926-4121-B874-55954BE00D97}">
      <dgm:prSet/>
      <dgm:spPr/>
      <dgm:t>
        <a:bodyPr/>
        <a:lstStyle/>
        <a:p>
          <a:endParaRPr lang="ru-RU"/>
        </a:p>
      </dgm:t>
    </dgm:pt>
    <dgm:pt modelId="{59B95BA7-896D-4C90-8C98-279A6ABF35F7}" type="sibTrans" cxnId="{79C68803-9926-4121-B874-55954BE00D97}">
      <dgm:prSet/>
      <dgm:spPr/>
      <dgm:t>
        <a:bodyPr/>
        <a:lstStyle/>
        <a:p>
          <a:endParaRPr lang="ru-RU"/>
        </a:p>
      </dgm:t>
    </dgm:pt>
    <dgm:pt modelId="{E3AF9A55-323A-4EA3-B89A-32EE9E7D2E2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Times New Roman" pitchFamily="18" charset="0"/>
              <a:cs typeface="Times New Roman" pitchFamily="18" charset="0"/>
            </a:rPr>
            <a:t>Приобретение и установка песочниц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Times New Roman" pitchFamily="18" charset="0"/>
              <a:cs typeface="Times New Roman" pitchFamily="18" charset="0"/>
            </a:rPr>
            <a:t>(СТОИМОСТЬ 136500,00)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A7F0176-DD4A-43AF-89AA-FBD595351D41}" type="parTrans" cxnId="{7D6D6229-E4EB-44A5-997D-7118FB9CF34E}">
      <dgm:prSet/>
      <dgm:spPr/>
      <dgm:t>
        <a:bodyPr/>
        <a:lstStyle/>
        <a:p>
          <a:endParaRPr lang="ru-RU"/>
        </a:p>
      </dgm:t>
    </dgm:pt>
    <dgm:pt modelId="{4B4BB8B3-4D27-4DB6-A11B-21F1236E4CB5}" type="sibTrans" cxnId="{7D6D6229-E4EB-44A5-997D-7118FB9CF34E}">
      <dgm:prSet/>
      <dgm:spPr/>
      <dgm:t>
        <a:bodyPr/>
        <a:lstStyle/>
        <a:p>
          <a:endParaRPr lang="ru-RU"/>
        </a:p>
      </dgm:t>
    </dgm:pt>
    <dgm:pt modelId="{66B93705-0E1B-40D4-B0D3-5BF30543CB55}" type="pres">
      <dgm:prSet presAssocID="{28BFFC7B-1104-420B-8B3B-66453E1B18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A7EA7-A41C-4AB1-A046-4C5D625F70FD}" type="pres">
      <dgm:prSet presAssocID="{49053976-A9A3-466A-8481-E9E0305E6858}" presName="root1" presStyleCnt="0"/>
      <dgm:spPr/>
    </dgm:pt>
    <dgm:pt modelId="{61EBF12D-7219-4751-AABD-46BF42D20AB5}" type="pres">
      <dgm:prSet presAssocID="{49053976-A9A3-466A-8481-E9E0305E6858}" presName="LevelOneTextNode" presStyleLbl="node0" presStyleIdx="0" presStyleCnt="1" custScaleX="152004" custScaleY="102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96884-DE4D-45F0-855D-EB25E67892A9}" type="pres">
      <dgm:prSet presAssocID="{49053976-A9A3-466A-8481-E9E0305E6858}" presName="level2hierChild" presStyleCnt="0"/>
      <dgm:spPr/>
    </dgm:pt>
    <dgm:pt modelId="{97B0416F-6A8B-4946-939B-4F8C6659B4CF}" type="pres">
      <dgm:prSet presAssocID="{30B6E242-D3DB-4867-B1BC-17757CBB8A2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CC7B457-66AB-43E9-8898-05C5AC11D036}" type="pres">
      <dgm:prSet presAssocID="{30B6E242-D3DB-4867-B1BC-17757CBB8A2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CDA717B-0255-44A6-BE57-A7CAB701910F}" type="pres">
      <dgm:prSet presAssocID="{E4C9122F-FD8A-48D5-AA0D-04BD311FEAE0}" presName="root2" presStyleCnt="0"/>
      <dgm:spPr/>
    </dgm:pt>
    <dgm:pt modelId="{13A4FC14-1AF2-456A-9CAD-F9549ACC1513}" type="pres">
      <dgm:prSet presAssocID="{E4C9122F-FD8A-48D5-AA0D-04BD311FEAE0}" presName="LevelTwoTextNode" presStyleLbl="node2" presStyleIdx="0" presStyleCnt="4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2D62A-3CF0-4CAB-A3E8-0C2A2A2C1E4C}" type="pres">
      <dgm:prSet presAssocID="{E4C9122F-FD8A-48D5-AA0D-04BD311FEAE0}" presName="level3hierChild" presStyleCnt="0"/>
      <dgm:spPr/>
    </dgm:pt>
    <dgm:pt modelId="{7D5B5EE9-0049-4929-86F3-3BBFA414FD31}" type="pres">
      <dgm:prSet presAssocID="{29BBA280-E770-4201-96C2-1AF1E28FF4A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AD81D39-B1A8-4A82-819A-4DC233ED7BAC}" type="pres">
      <dgm:prSet presAssocID="{29BBA280-E770-4201-96C2-1AF1E28FF4A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4F22FB0-1B8B-4D0E-8216-4C2B19668348}" type="pres">
      <dgm:prSet presAssocID="{2C0E9C98-CA17-4BF1-96A2-FB6CD78837A3}" presName="root2" presStyleCnt="0"/>
      <dgm:spPr/>
    </dgm:pt>
    <dgm:pt modelId="{8E3CB55E-1048-4462-9796-4033C90986AD}" type="pres">
      <dgm:prSet presAssocID="{2C0E9C98-CA17-4BF1-96A2-FB6CD78837A3}" presName="LevelTwoTextNode" presStyleLbl="node2" presStyleIdx="1" presStyleCnt="4" custScaleX="166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B8C28-21B3-4706-A2C8-40A026702FB6}" type="pres">
      <dgm:prSet presAssocID="{2C0E9C98-CA17-4BF1-96A2-FB6CD78837A3}" presName="level3hierChild" presStyleCnt="0"/>
      <dgm:spPr/>
    </dgm:pt>
    <dgm:pt modelId="{CF716475-DAF2-442D-8004-CB383932D8BC}" type="pres">
      <dgm:prSet presAssocID="{6F43E07E-C25B-45B6-B03D-ABE88293B2B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5C33F9-A230-4F40-A578-27FEC6C3FB37}" type="pres">
      <dgm:prSet presAssocID="{6F43E07E-C25B-45B6-B03D-ABE88293B2B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FDABA41-1270-43E5-A444-C496F47FE56F}" type="pres">
      <dgm:prSet presAssocID="{231528CC-D493-4F82-B853-B5C2E3578B16}" presName="root2" presStyleCnt="0"/>
      <dgm:spPr/>
    </dgm:pt>
    <dgm:pt modelId="{044C0E75-ABC5-48BA-819C-6405983D7E2D}" type="pres">
      <dgm:prSet presAssocID="{231528CC-D493-4F82-B853-B5C2E3578B16}" presName="LevelTwoTextNode" presStyleLbl="node2" presStyleIdx="2" presStyleCnt="4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50430-283C-4055-A19D-53C5141C7782}" type="pres">
      <dgm:prSet presAssocID="{231528CC-D493-4F82-B853-B5C2E3578B16}" presName="level3hierChild" presStyleCnt="0"/>
      <dgm:spPr/>
    </dgm:pt>
    <dgm:pt modelId="{163CA234-66AB-42EC-AC38-4184CEF5E350}" type="pres">
      <dgm:prSet presAssocID="{8A7F0176-DD4A-43AF-89AA-FBD595351D4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45F79C9-A45A-4E70-948F-2CD6E00F0903}" type="pres">
      <dgm:prSet presAssocID="{8A7F0176-DD4A-43AF-89AA-FBD595351D4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F77960A-D52D-4D91-8848-2D8302BEECAB}" type="pres">
      <dgm:prSet presAssocID="{E3AF9A55-323A-4EA3-B89A-32EE9E7D2E2A}" presName="root2" presStyleCnt="0"/>
      <dgm:spPr/>
    </dgm:pt>
    <dgm:pt modelId="{C7C0239F-42E9-4145-AFF2-912A37A396F1}" type="pres">
      <dgm:prSet presAssocID="{E3AF9A55-323A-4EA3-B89A-32EE9E7D2E2A}" presName="LevelTwoTextNode" presStyleLbl="node2" presStyleIdx="3" presStyleCnt="4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2B1DB-446D-48B3-831C-0363EB258354}" type="pres">
      <dgm:prSet presAssocID="{E3AF9A55-323A-4EA3-B89A-32EE9E7D2E2A}" presName="level3hierChild" presStyleCnt="0"/>
      <dgm:spPr/>
    </dgm:pt>
  </dgm:ptLst>
  <dgm:cxnLst>
    <dgm:cxn modelId="{8B4B2BDE-6974-4CAC-8195-BDC1E35FBE23}" type="presOf" srcId="{30B6E242-D3DB-4867-B1BC-17757CBB8A2C}" destId="{97B0416F-6A8B-4946-939B-4F8C6659B4CF}" srcOrd="0" destOrd="0" presId="urn:microsoft.com/office/officeart/2008/layout/HorizontalMultiLevelHierarchy"/>
    <dgm:cxn modelId="{709B29DC-A791-4B0F-899B-5BD4D3D07D1B}" type="presOf" srcId="{49053976-A9A3-466A-8481-E9E0305E6858}" destId="{61EBF12D-7219-4751-AABD-46BF42D20AB5}" srcOrd="0" destOrd="0" presId="urn:microsoft.com/office/officeart/2008/layout/HorizontalMultiLevelHierarchy"/>
    <dgm:cxn modelId="{5DE3B2C8-FCDF-4DEB-9951-22A71FE9D60D}" type="presOf" srcId="{28BFFC7B-1104-420B-8B3B-66453E1B18D2}" destId="{66B93705-0E1B-40D4-B0D3-5BF30543CB55}" srcOrd="0" destOrd="0" presId="urn:microsoft.com/office/officeart/2008/layout/HorizontalMultiLevelHierarchy"/>
    <dgm:cxn modelId="{AA074836-EA20-4FFB-93E0-0F4257EBD2A8}" srcId="{49053976-A9A3-466A-8481-E9E0305E6858}" destId="{E4C9122F-FD8A-48D5-AA0D-04BD311FEAE0}" srcOrd="0" destOrd="0" parTransId="{30B6E242-D3DB-4867-B1BC-17757CBB8A2C}" sibTransId="{B3AE4F0B-6175-4B32-AEE7-C1BD39B35669}"/>
    <dgm:cxn modelId="{D0C89101-FED2-46F4-81F9-47A721A7D185}" type="presOf" srcId="{29BBA280-E770-4201-96C2-1AF1E28FF4A4}" destId="{7D5B5EE9-0049-4929-86F3-3BBFA414FD31}" srcOrd="0" destOrd="0" presId="urn:microsoft.com/office/officeart/2008/layout/HorizontalMultiLevelHierarchy"/>
    <dgm:cxn modelId="{D4E8AB04-D193-4F03-9E36-32B14389016C}" type="presOf" srcId="{2C0E9C98-CA17-4BF1-96A2-FB6CD78837A3}" destId="{8E3CB55E-1048-4462-9796-4033C90986AD}" srcOrd="0" destOrd="0" presId="urn:microsoft.com/office/officeart/2008/layout/HorizontalMultiLevelHierarchy"/>
    <dgm:cxn modelId="{79C68803-9926-4121-B874-55954BE00D97}" srcId="{49053976-A9A3-466A-8481-E9E0305E6858}" destId="{231528CC-D493-4F82-B853-B5C2E3578B16}" srcOrd="2" destOrd="0" parTransId="{6F43E07E-C25B-45B6-B03D-ABE88293B2B7}" sibTransId="{59B95BA7-896D-4C90-8C98-279A6ABF35F7}"/>
    <dgm:cxn modelId="{F9F6069B-B503-4905-A635-546E3744E744}" type="presOf" srcId="{E3AF9A55-323A-4EA3-B89A-32EE9E7D2E2A}" destId="{C7C0239F-42E9-4145-AFF2-912A37A396F1}" srcOrd="0" destOrd="0" presId="urn:microsoft.com/office/officeart/2008/layout/HorizontalMultiLevelHierarchy"/>
    <dgm:cxn modelId="{0BA43BEC-6F83-4CC9-B510-FE90C0F41AFF}" type="presOf" srcId="{6F43E07E-C25B-45B6-B03D-ABE88293B2B7}" destId="{D35C33F9-A230-4F40-A578-27FEC6C3FB37}" srcOrd="1" destOrd="0" presId="urn:microsoft.com/office/officeart/2008/layout/HorizontalMultiLevelHierarchy"/>
    <dgm:cxn modelId="{66B0F9BF-3F70-4CFD-9116-D4268F17A38B}" srcId="{28BFFC7B-1104-420B-8B3B-66453E1B18D2}" destId="{49053976-A9A3-466A-8481-E9E0305E6858}" srcOrd="0" destOrd="0" parTransId="{1EDB06FC-11E3-4CC3-A982-45740167D586}" sibTransId="{6F059A31-E66E-4A4C-9B0B-DC9579A817C8}"/>
    <dgm:cxn modelId="{C5A191BB-7CCF-4934-8ECF-E3400DD86410}" type="presOf" srcId="{231528CC-D493-4F82-B853-B5C2E3578B16}" destId="{044C0E75-ABC5-48BA-819C-6405983D7E2D}" srcOrd="0" destOrd="0" presId="urn:microsoft.com/office/officeart/2008/layout/HorizontalMultiLevelHierarchy"/>
    <dgm:cxn modelId="{7D6D6229-E4EB-44A5-997D-7118FB9CF34E}" srcId="{49053976-A9A3-466A-8481-E9E0305E6858}" destId="{E3AF9A55-323A-4EA3-B89A-32EE9E7D2E2A}" srcOrd="3" destOrd="0" parTransId="{8A7F0176-DD4A-43AF-89AA-FBD595351D41}" sibTransId="{4B4BB8B3-4D27-4DB6-A11B-21F1236E4CB5}"/>
    <dgm:cxn modelId="{4CCB5C0E-46BA-4600-90AF-006D85997452}" srcId="{49053976-A9A3-466A-8481-E9E0305E6858}" destId="{2C0E9C98-CA17-4BF1-96A2-FB6CD78837A3}" srcOrd="1" destOrd="0" parTransId="{29BBA280-E770-4201-96C2-1AF1E28FF4A4}" sibTransId="{592C3673-2617-4E05-ADEA-D447AF4A33EA}"/>
    <dgm:cxn modelId="{B4744140-67D4-49D1-A62B-33424707B49D}" type="presOf" srcId="{8A7F0176-DD4A-43AF-89AA-FBD595351D41}" destId="{A45F79C9-A45A-4E70-948F-2CD6E00F0903}" srcOrd="1" destOrd="0" presId="urn:microsoft.com/office/officeart/2008/layout/HorizontalMultiLevelHierarchy"/>
    <dgm:cxn modelId="{01F8D631-E874-4AF4-BE59-E2BFDEB6E016}" type="presOf" srcId="{30B6E242-D3DB-4867-B1BC-17757CBB8A2C}" destId="{2CC7B457-66AB-43E9-8898-05C5AC11D036}" srcOrd="1" destOrd="0" presId="urn:microsoft.com/office/officeart/2008/layout/HorizontalMultiLevelHierarchy"/>
    <dgm:cxn modelId="{FD948687-0115-42B9-8728-CF0B1BCED3F2}" type="presOf" srcId="{29BBA280-E770-4201-96C2-1AF1E28FF4A4}" destId="{3AD81D39-B1A8-4A82-819A-4DC233ED7BAC}" srcOrd="1" destOrd="0" presId="urn:microsoft.com/office/officeart/2008/layout/HorizontalMultiLevelHierarchy"/>
    <dgm:cxn modelId="{BF6EC0FF-94D7-49B8-9489-BCA105029B4D}" type="presOf" srcId="{E4C9122F-FD8A-48D5-AA0D-04BD311FEAE0}" destId="{13A4FC14-1AF2-456A-9CAD-F9549ACC1513}" srcOrd="0" destOrd="0" presId="urn:microsoft.com/office/officeart/2008/layout/HorizontalMultiLevelHierarchy"/>
    <dgm:cxn modelId="{2FAA8328-7B25-49BB-BA04-DFD9120E7202}" type="presOf" srcId="{6F43E07E-C25B-45B6-B03D-ABE88293B2B7}" destId="{CF716475-DAF2-442D-8004-CB383932D8BC}" srcOrd="0" destOrd="0" presId="urn:microsoft.com/office/officeart/2008/layout/HorizontalMultiLevelHierarchy"/>
    <dgm:cxn modelId="{CD4797CC-4802-4CF1-AAD6-D29BCE65BD54}" type="presOf" srcId="{8A7F0176-DD4A-43AF-89AA-FBD595351D41}" destId="{163CA234-66AB-42EC-AC38-4184CEF5E350}" srcOrd="0" destOrd="0" presId="urn:microsoft.com/office/officeart/2008/layout/HorizontalMultiLevelHierarchy"/>
    <dgm:cxn modelId="{9F6BD950-72B8-4F79-96E2-23A480AB4C7E}" type="presParOf" srcId="{66B93705-0E1B-40D4-B0D3-5BF30543CB55}" destId="{78BA7EA7-A41C-4AB1-A046-4C5D625F70FD}" srcOrd="0" destOrd="0" presId="urn:microsoft.com/office/officeart/2008/layout/HorizontalMultiLevelHierarchy"/>
    <dgm:cxn modelId="{0578C00B-2505-4BB3-A0FF-0E726DB834B6}" type="presParOf" srcId="{78BA7EA7-A41C-4AB1-A046-4C5D625F70FD}" destId="{61EBF12D-7219-4751-AABD-46BF42D20AB5}" srcOrd="0" destOrd="0" presId="urn:microsoft.com/office/officeart/2008/layout/HorizontalMultiLevelHierarchy"/>
    <dgm:cxn modelId="{C6171E86-7223-4AB7-A780-6D4045D52E2B}" type="presParOf" srcId="{78BA7EA7-A41C-4AB1-A046-4C5D625F70FD}" destId="{3F996884-DE4D-45F0-855D-EB25E67892A9}" srcOrd="1" destOrd="0" presId="urn:microsoft.com/office/officeart/2008/layout/HorizontalMultiLevelHierarchy"/>
    <dgm:cxn modelId="{E41F8838-3D5E-4EC0-A3E2-2FC7387421C2}" type="presParOf" srcId="{3F996884-DE4D-45F0-855D-EB25E67892A9}" destId="{97B0416F-6A8B-4946-939B-4F8C6659B4CF}" srcOrd="0" destOrd="0" presId="urn:microsoft.com/office/officeart/2008/layout/HorizontalMultiLevelHierarchy"/>
    <dgm:cxn modelId="{5B5E3579-8887-44BB-BFD8-BCB7113715FE}" type="presParOf" srcId="{97B0416F-6A8B-4946-939B-4F8C6659B4CF}" destId="{2CC7B457-66AB-43E9-8898-05C5AC11D036}" srcOrd="0" destOrd="0" presId="urn:microsoft.com/office/officeart/2008/layout/HorizontalMultiLevelHierarchy"/>
    <dgm:cxn modelId="{3521B446-E242-4630-9A26-62710C12725A}" type="presParOf" srcId="{3F996884-DE4D-45F0-855D-EB25E67892A9}" destId="{3CDA717B-0255-44A6-BE57-A7CAB701910F}" srcOrd="1" destOrd="0" presId="urn:microsoft.com/office/officeart/2008/layout/HorizontalMultiLevelHierarchy"/>
    <dgm:cxn modelId="{0A117B0F-CDFF-4C2F-AF81-00DEFB901B96}" type="presParOf" srcId="{3CDA717B-0255-44A6-BE57-A7CAB701910F}" destId="{13A4FC14-1AF2-456A-9CAD-F9549ACC1513}" srcOrd="0" destOrd="0" presId="urn:microsoft.com/office/officeart/2008/layout/HorizontalMultiLevelHierarchy"/>
    <dgm:cxn modelId="{D9C02B03-AB85-4299-9E03-65C237777E4F}" type="presParOf" srcId="{3CDA717B-0255-44A6-BE57-A7CAB701910F}" destId="{26A2D62A-3CF0-4CAB-A3E8-0C2A2A2C1E4C}" srcOrd="1" destOrd="0" presId="urn:microsoft.com/office/officeart/2008/layout/HorizontalMultiLevelHierarchy"/>
    <dgm:cxn modelId="{9D5854A5-C8A0-4FE4-BB43-C490B3AF0541}" type="presParOf" srcId="{3F996884-DE4D-45F0-855D-EB25E67892A9}" destId="{7D5B5EE9-0049-4929-86F3-3BBFA414FD31}" srcOrd="2" destOrd="0" presId="urn:microsoft.com/office/officeart/2008/layout/HorizontalMultiLevelHierarchy"/>
    <dgm:cxn modelId="{325E38AE-252F-4143-9720-4D509C7004E2}" type="presParOf" srcId="{7D5B5EE9-0049-4929-86F3-3BBFA414FD31}" destId="{3AD81D39-B1A8-4A82-819A-4DC233ED7BAC}" srcOrd="0" destOrd="0" presId="urn:microsoft.com/office/officeart/2008/layout/HorizontalMultiLevelHierarchy"/>
    <dgm:cxn modelId="{7E734E0E-0260-41B1-A0E2-CF56951491D4}" type="presParOf" srcId="{3F996884-DE4D-45F0-855D-EB25E67892A9}" destId="{A4F22FB0-1B8B-4D0E-8216-4C2B19668348}" srcOrd="3" destOrd="0" presId="urn:microsoft.com/office/officeart/2008/layout/HorizontalMultiLevelHierarchy"/>
    <dgm:cxn modelId="{256BFB3D-A9ED-4C7D-B3DA-A0D55C0CB8FA}" type="presParOf" srcId="{A4F22FB0-1B8B-4D0E-8216-4C2B19668348}" destId="{8E3CB55E-1048-4462-9796-4033C90986AD}" srcOrd="0" destOrd="0" presId="urn:microsoft.com/office/officeart/2008/layout/HorizontalMultiLevelHierarchy"/>
    <dgm:cxn modelId="{8EDE0445-6C87-4311-A9E3-ADEA70E08E95}" type="presParOf" srcId="{A4F22FB0-1B8B-4D0E-8216-4C2B19668348}" destId="{14FB8C28-21B3-4706-A2C8-40A026702FB6}" srcOrd="1" destOrd="0" presId="urn:microsoft.com/office/officeart/2008/layout/HorizontalMultiLevelHierarchy"/>
    <dgm:cxn modelId="{6CA1475A-C8F4-40AA-BD10-E2D3B85FF730}" type="presParOf" srcId="{3F996884-DE4D-45F0-855D-EB25E67892A9}" destId="{CF716475-DAF2-442D-8004-CB383932D8BC}" srcOrd="4" destOrd="0" presId="urn:microsoft.com/office/officeart/2008/layout/HorizontalMultiLevelHierarchy"/>
    <dgm:cxn modelId="{ECA92759-6403-4E49-9E57-052E3CF1814E}" type="presParOf" srcId="{CF716475-DAF2-442D-8004-CB383932D8BC}" destId="{D35C33F9-A230-4F40-A578-27FEC6C3FB37}" srcOrd="0" destOrd="0" presId="urn:microsoft.com/office/officeart/2008/layout/HorizontalMultiLevelHierarchy"/>
    <dgm:cxn modelId="{F7D9C12E-D878-4801-A43F-B75A4FCD54F8}" type="presParOf" srcId="{3F996884-DE4D-45F0-855D-EB25E67892A9}" destId="{1FDABA41-1270-43E5-A444-C496F47FE56F}" srcOrd="5" destOrd="0" presId="urn:microsoft.com/office/officeart/2008/layout/HorizontalMultiLevelHierarchy"/>
    <dgm:cxn modelId="{8121E214-E37A-4BE7-AABF-BCD3E7A10A4A}" type="presParOf" srcId="{1FDABA41-1270-43E5-A444-C496F47FE56F}" destId="{044C0E75-ABC5-48BA-819C-6405983D7E2D}" srcOrd="0" destOrd="0" presId="urn:microsoft.com/office/officeart/2008/layout/HorizontalMultiLevelHierarchy"/>
    <dgm:cxn modelId="{092BD9D8-C2CF-49E1-BB72-BEA724F230FA}" type="presParOf" srcId="{1FDABA41-1270-43E5-A444-C496F47FE56F}" destId="{8FB50430-283C-4055-A19D-53C5141C7782}" srcOrd="1" destOrd="0" presId="urn:microsoft.com/office/officeart/2008/layout/HorizontalMultiLevelHierarchy"/>
    <dgm:cxn modelId="{30D2DC82-4428-44B0-A4A0-D6051291108D}" type="presParOf" srcId="{3F996884-DE4D-45F0-855D-EB25E67892A9}" destId="{163CA234-66AB-42EC-AC38-4184CEF5E350}" srcOrd="6" destOrd="0" presId="urn:microsoft.com/office/officeart/2008/layout/HorizontalMultiLevelHierarchy"/>
    <dgm:cxn modelId="{0A69BB39-71A1-4EFC-A17A-8BB175E38059}" type="presParOf" srcId="{163CA234-66AB-42EC-AC38-4184CEF5E350}" destId="{A45F79C9-A45A-4E70-948F-2CD6E00F0903}" srcOrd="0" destOrd="0" presId="urn:microsoft.com/office/officeart/2008/layout/HorizontalMultiLevelHierarchy"/>
    <dgm:cxn modelId="{0127E814-34E7-49AA-A2B4-2047502BF813}" type="presParOf" srcId="{3F996884-DE4D-45F0-855D-EB25E67892A9}" destId="{EF77960A-D52D-4D91-8848-2D8302BEECAB}" srcOrd="7" destOrd="0" presId="urn:microsoft.com/office/officeart/2008/layout/HorizontalMultiLevelHierarchy"/>
    <dgm:cxn modelId="{662074F7-0776-496C-AA17-1FCF0D5325D3}" type="presParOf" srcId="{EF77960A-D52D-4D91-8848-2D8302BEECAB}" destId="{C7C0239F-42E9-4145-AFF2-912A37A396F1}" srcOrd="0" destOrd="0" presId="urn:microsoft.com/office/officeart/2008/layout/HorizontalMultiLevelHierarchy"/>
    <dgm:cxn modelId="{50FE9D35-B328-4A89-A42D-C9B538BBFC76}" type="presParOf" srcId="{EF77960A-D52D-4D91-8848-2D8302BEECAB}" destId="{B052B1DB-446D-48B3-831C-0363EB2583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CA234-66AB-42EC-AC38-4184CEF5E350}">
      <dsp:nvSpPr>
        <dsp:cNvPr id="0" name=""/>
        <dsp:cNvSpPr/>
      </dsp:nvSpPr>
      <dsp:spPr>
        <a:xfrm>
          <a:off x="2017184" y="2772308"/>
          <a:ext cx="675573" cy="193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786" y="0"/>
              </a:lnTo>
              <a:lnTo>
                <a:pt x="337786" y="1930944"/>
              </a:lnTo>
              <a:lnTo>
                <a:pt x="675573" y="193094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03828" y="3686637"/>
        <a:ext cx="102285" cy="102285"/>
      </dsp:txXfrm>
    </dsp:sp>
    <dsp:sp modelId="{CF716475-DAF2-442D-8004-CB383932D8BC}">
      <dsp:nvSpPr>
        <dsp:cNvPr id="0" name=""/>
        <dsp:cNvSpPr/>
      </dsp:nvSpPr>
      <dsp:spPr>
        <a:xfrm>
          <a:off x="2017184" y="2772308"/>
          <a:ext cx="675573" cy="64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786" y="0"/>
              </a:lnTo>
              <a:lnTo>
                <a:pt x="337786" y="643648"/>
              </a:lnTo>
              <a:lnTo>
                <a:pt x="675573" y="6436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1643" y="3070804"/>
        <a:ext cx="46655" cy="46655"/>
      </dsp:txXfrm>
    </dsp:sp>
    <dsp:sp modelId="{7D5B5EE9-0049-4929-86F3-3BBFA414FD31}">
      <dsp:nvSpPr>
        <dsp:cNvPr id="0" name=""/>
        <dsp:cNvSpPr/>
      </dsp:nvSpPr>
      <dsp:spPr>
        <a:xfrm>
          <a:off x="2017184" y="2128659"/>
          <a:ext cx="675573" cy="643648"/>
        </a:xfrm>
        <a:custGeom>
          <a:avLst/>
          <a:gdLst/>
          <a:ahLst/>
          <a:cxnLst/>
          <a:rect l="0" t="0" r="0" b="0"/>
          <a:pathLst>
            <a:path>
              <a:moveTo>
                <a:pt x="0" y="643648"/>
              </a:moveTo>
              <a:lnTo>
                <a:pt x="337786" y="643648"/>
              </a:lnTo>
              <a:lnTo>
                <a:pt x="337786" y="0"/>
              </a:lnTo>
              <a:lnTo>
                <a:pt x="67557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1643" y="2427156"/>
        <a:ext cx="46655" cy="46655"/>
      </dsp:txXfrm>
    </dsp:sp>
    <dsp:sp modelId="{97B0416F-6A8B-4946-939B-4F8C6659B4CF}">
      <dsp:nvSpPr>
        <dsp:cNvPr id="0" name=""/>
        <dsp:cNvSpPr/>
      </dsp:nvSpPr>
      <dsp:spPr>
        <a:xfrm>
          <a:off x="2017184" y="841363"/>
          <a:ext cx="675573" cy="1930944"/>
        </a:xfrm>
        <a:custGeom>
          <a:avLst/>
          <a:gdLst/>
          <a:ahLst/>
          <a:cxnLst/>
          <a:rect l="0" t="0" r="0" b="0"/>
          <a:pathLst>
            <a:path>
              <a:moveTo>
                <a:pt x="0" y="1930944"/>
              </a:moveTo>
              <a:lnTo>
                <a:pt x="337786" y="1930944"/>
              </a:lnTo>
              <a:lnTo>
                <a:pt x="337786" y="0"/>
              </a:lnTo>
              <a:lnTo>
                <a:pt x="67557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03828" y="1755692"/>
        <a:ext cx="102285" cy="102285"/>
      </dsp:txXfrm>
    </dsp:sp>
    <dsp:sp modelId="{61EBF12D-7219-4751-AABD-46BF42D20AB5}">
      <dsp:nvSpPr>
        <dsp:cNvPr id="0" name=""/>
        <dsp:cNvSpPr/>
      </dsp:nvSpPr>
      <dsp:spPr>
        <a:xfrm rot="16200000">
          <a:off x="-1534798" y="1989611"/>
          <a:ext cx="5538572" cy="156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Полная стоимость проекта 599000 руб.</a:t>
          </a:r>
        </a:p>
      </dsp:txBody>
      <dsp:txXfrm rot="16200000">
        <a:off x="-1534798" y="1989611"/>
        <a:ext cx="5538572" cy="1565393"/>
      </dsp:txXfrm>
    </dsp:sp>
    <dsp:sp modelId="{13A4FC14-1AF2-456A-9CAD-F9549ACC1513}">
      <dsp:nvSpPr>
        <dsp:cNvPr id="0" name=""/>
        <dsp:cNvSpPr/>
      </dsp:nvSpPr>
      <dsp:spPr>
        <a:xfrm>
          <a:off x="2692757" y="326444"/>
          <a:ext cx="5640427" cy="10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Выполнение подготовительных работ: выравнивание площадок песочным слоем</a:t>
          </a:r>
        </a:p>
      </dsp:txBody>
      <dsp:txXfrm>
        <a:off x="2692757" y="326444"/>
        <a:ext cx="5640427" cy="1029837"/>
      </dsp:txXfrm>
    </dsp:sp>
    <dsp:sp modelId="{8E3CB55E-1048-4462-9796-4033C90986AD}">
      <dsp:nvSpPr>
        <dsp:cNvPr id="0" name=""/>
        <dsp:cNvSpPr/>
      </dsp:nvSpPr>
      <dsp:spPr>
        <a:xfrm>
          <a:off x="2692757" y="1613741"/>
          <a:ext cx="5625395" cy="10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Демонтаж старого оборудования и перепроектирование площадок</a:t>
          </a:r>
        </a:p>
      </dsp:txBody>
      <dsp:txXfrm>
        <a:off x="2692757" y="1613741"/>
        <a:ext cx="5625395" cy="1029837"/>
      </dsp:txXfrm>
    </dsp:sp>
    <dsp:sp modelId="{044C0E75-ABC5-48BA-819C-6405983D7E2D}">
      <dsp:nvSpPr>
        <dsp:cNvPr id="0" name=""/>
        <dsp:cNvSpPr/>
      </dsp:nvSpPr>
      <dsp:spPr>
        <a:xfrm>
          <a:off x="2692757" y="2901037"/>
          <a:ext cx="5640427" cy="10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Приобретение и установка горок на десяти площадках (СТОИМОСТЬ 462500,00)</a:t>
          </a:r>
        </a:p>
      </dsp:txBody>
      <dsp:txXfrm>
        <a:off x="2692757" y="2901037"/>
        <a:ext cx="5640427" cy="1029837"/>
      </dsp:txXfrm>
    </dsp:sp>
    <dsp:sp modelId="{C7C0239F-42E9-4145-AFF2-912A37A396F1}">
      <dsp:nvSpPr>
        <dsp:cNvPr id="0" name=""/>
        <dsp:cNvSpPr/>
      </dsp:nvSpPr>
      <dsp:spPr>
        <a:xfrm>
          <a:off x="2692757" y="4188333"/>
          <a:ext cx="5640427" cy="10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Приобретение и установка песочниц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(СТОИМОСТЬ 136500,00)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692757" y="4188333"/>
        <a:ext cx="5640427" cy="1029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87905-E3D5-462A-8F5B-FF6110C13F1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7C4C0-429D-4871-8A1D-9E98CC669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640959" cy="2016225"/>
          </a:xfrm>
        </p:spPr>
        <p:txBody>
          <a:bodyPr>
            <a:normAutofit fontScale="32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ОБЩЕРАЗВИВАЮЩЕГО ВИДА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ПРИОРИТЕТНЫМ ОСУЩЕСТВЛЕНИЕМ ДЕЯТЕЛЬНОСТИ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ПОЗНАВАТЕЛЬНО-РЕЧЕВОМУ РАЗВИТИЮ ВОСПИТАННИКОВ № 28</a:t>
            </a:r>
          </a:p>
          <a:p>
            <a:pPr algn="ctr">
              <a:spcAft>
                <a:spcPts val="0"/>
              </a:spcAft>
            </a:pPr>
            <a:r>
              <a:rPr lang="ru-RU" sz="4800" b="1" cap="all" spc="5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«ТЕРЕМОК»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442" y="5806817"/>
            <a:ext cx="5760640" cy="105118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0" dirty="0">
                <a:ln w="0"/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- 2020</a:t>
            </a: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b="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739009-0117-4220-BD0B-E430910132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5569"/>
            <a:ext cx="1152244" cy="9754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5EAB03-A801-49F7-9C83-3B5E36A1DC1B}"/>
              </a:ext>
            </a:extLst>
          </p:cNvPr>
          <p:cNvSpPr/>
          <p:nvPr/>
        </p:nvSpPr>
        <p:spPr>
          <a:xfrm>
            <a:off x="845658" y="2551837"/>
            <a:ext cx="74526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 инициативного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бюджетирования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7699367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424936" cy="416791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Безопасное, современное, привлекательное для воспитанников и их семей, оборудование для детских прогулочных участков в виде новых горок и песочниц, для формирования двигательных и социальных навыков, а также организации деятельности детей по интересам  на свежем воздухе.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8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Участие </a:t>
            </a:r>
            <a:r>
              <a:rPr lang="ru-RU" sz="80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активного населения микрорайона, а именно, семей воспитанников МБДОУ детский сад № 28 «Теремок», с различными инициативами в разработке и реализации проекта.</a:t>
            </a: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80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Удовлетворение жителей от  участия в решении общих проблем и понимание, что любые цели легче реализовать совместно.</a:t>
            </a:r>
          </a:p>
          <a:p>
            <a:pPr marL="45720" indent="0" algn="just">
              <a:buNone/>
            </a:pP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                     </a:t>
            </a:r>
          </a:p>
          <a:p>
            <a:pPr marL="4572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                                                                                   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            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ctr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Картинки по запросу &quot;детские горки и песочниц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8114478" cy="295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xmlns="" id="{8B5A660A-D716-4DE1-A463-147B7CD483A9}"/>
              </a:ext>
            </a:extLst>
          </p:cNvPr>
          <p:cNvSpPr/>
          <p:nvPr/>
        </p:nvSpPr>
        <p:spPr>
          <a:xfrm>
            <a:off x="2357422" y="214291"/>
            <a:ext cx="4214842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ЧТО ПОЛУЧИМ В РЕЗУЛЬТАТЕ</a:t>
            </a:r>
          </a:p>
        </p:txBody>
      </p:sp>
    </p:spTree>
    <p:extLst>
      <p:ext uri="{BB962C8B-B14F-4D97-AF65-F5344CB8AC3E}">
        <p14:creationId xmlns:p14="http://schemas.microsoft.com/office/powerpoint/2010/main" xmlns="" val="8267481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>
            <a:spLocks noChangeArrowheads="1"/>
          </p:cNvSpPr>
          <p:nvPr/>
        </p:nvSpPr>
        <p:spPr bwMode="auto">
          <a:xfrm>
            <a:off x="1800052" y="4907811"/>
            <a:ext cx="5543896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620028 г. Екатеринбург, ул. Крылова, 56,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Тел +7/343/ 242-29-90, тел/факс +7 /343/ 231-49-52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e-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mail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: teremok_28@mail.ru;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ИНН 6658176893 КПП 665801001</a:t>
            </a:r>
          </a:p>
        </p:txBody>
      </p:sp>
      <p:pic>
        <p:nvPicPr>
          <p:cNvPr id="1026" name="Picture 2" descr="Картинки по запросу &quot;фото детский сад № 28 теремок&quot;">
            <a:extLst>
              <a:ext uri="{FF2B5EF4-FFF2-40B4-BE49-F238E27FC236}">
                <a16:creationId xmlns:a16="http://schemas.microsoft.com/office/drawing/2014/main" xmlns="" id="{A25D4B60-C596-4A8C-B243-88FEEA06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32842" cy="480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5413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640959" cy="2016225"/>
          </a:xfrm>
        </p:spPr>
        <p:txBody>
          <a:bodyPr>
            <a:normAutofit fontScale="32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ОБЩЕРАЗВИВАЮЩЕГО ВИДА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ПРИОРИТЕТНЫМ ОСУЩЕСТВЛЕНИЕМ ДЕЯТЕЛЬНОСТИ 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ПОЗНАВАТЕЛЬНО-РЕЧЕВОМУ РАЗВИТИЮ ВОСПИТАННИКОВ № 28</a:t>
            </a:r>
          </a:p>
          <a:p>
            <a:pPr algn="ctr">
              <a:spcAft>
                <a:spcPts val="0"/>
              </a:spcAft>
            </a:pPr>
            <a:r>
              <a:rPr lang="ru-RU" sz="4800" b="1" cap="all" spc="5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«ТЕРЕМОК»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169" y="2367337"/>
            <a:ext cx="5760640" cy="105118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0" dirty="0">
                <a:ln w="0"/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b="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739009-0117-4220-BD0B-E430910132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5569"/>
            <a:ext cx="1152244" cy="9754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5EAB03-A801-49F7-9C83-3B5E36A1DC1B}"/>
              </a:ext>
            </a:extLst>
          </p:cNvPr>
          <p:cNvSpPr/>
          <p:nvPr/>
        </p:nvSpPr>
        <p:spPr>
          <a:xfrm>
            <a:off x="1071538" y="3143248"/>
            <a:ext cx="736291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«НА ГОРКАХ КАТАЕМСЯ -</a:t>
            </a:r>
          </a:p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РАСТЁМ И РАЗВИВАЕМСЯ!</a:t>
            </a:r>
          </a:p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ПЕСОЧНИЦЕ ИГРАЕМ - </a:t>
            </a:r>
          </a:p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НАСТРОЕНИЕ ПОВЫШАЕМ!»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730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264696"/>
          </a:xfrm>
        </p:spPr>
        <p:txBody>
          <a:bodyPr/>
          <a:lstStyle/>
          <a:p>
            <a:pPr marL="4572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E0B8211-9FD2-49FE-95DF-B4EAEDE4EE4B}"/>
              </a:ext>
            </a:extLst>
          </p:cNvPr>
          <p:cNvSpPr/>
          <p:nvPr/>
        </p:nvSpPr>
        <p:spPr>
          <a:xfrm>
            <a:off x="3039011" y="15475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D2B711FC-981A-4DBE-8CE8-0DFB8BDF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10635"/>
              </p:ext>
            </p:extLst>
          </p:nvPr>
        </p:nvGraphicFramePr>
        <p:xfrm>
          <a:off x="395535" y="332656"/>
          <a:ext cx="8193630" cy="62646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68553">
                  <a:extLst>
                    <a:ext uri="{9D8B030D-6E8A-4147-A177-3AD203B41FA5}">
                      <a16:colId xmlns:a16="http://schemas.microsoft.com/office/drawing/2014/main" xmlns="" val="623510058"/>
                    </a:ext>
                  </a:extLst>
                </a:gridCol>
                <a:gridCol w="3225077">
                  <a:extLst>
                    <a:ext uri="{9D8B030D-6E8A-4147-A177-3AD203B41FA5}">
                      <a16:colId xmlns:a16="http://schemas.microsoft.com/office/drawing/2014/main" xmlns="" val="3631828610"/>
                    </a:ext>
                  </a:extLst>
                </a:gridCol>
              </a:tblGrid>
              <a:tr h="6264696">
                <a:tc>
                  <a:txBody>
                    <a:bodyPr/>
                    <a:lstStyle/>
                    <a:p>
                      <a:pPr marL="45720" indent="0" algn="ctr">
                        <a:buNone/>
                      </a:pPr>
                      <a:r>
                        <a:rPr lang="ru-RU" sz="2000" dirty="0"/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46111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66F55C-D504-4525-A588-FA1A83C0F0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6672"/>
            <a:ext cx="3744416" cy="59046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D29D9C-B0D3-4946-8DC5-9EF1A30E10EF}"/>
              </a:ext>
            </a:extLst>
          </p:cNvPr>
          <p:cNvSpPr/>
          <p:nvPr/>
        </p:nvSpPr>
        <p:spPr>
          <a:xfrm>
            <a:off x="395535" y="665036"/>
            <a:ext cx="460851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 игровых площадок детского сада </a:t>
            </a:r>
          </a:p>
          <a:p>
            <a:pPr marL="45720" indent="0" algn="ctr">
              <a:buNone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и безопасным прогулочным оборудованием -</a:t>
            </a:r>
          </a:p>
          <a:p>
            <a:pPr marL="45720" indent="0" algn="ctr">
              <a:buNone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ГОРКАМИ</a:t>
            </a:r>
          </a:p>
          <a:p>
            <a:pPr marL="45720" indent="0" algn="ctr">
              <a:buNone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ПЕСОЧНИЦАМИ</a:t>
            </a:r>
          </a:p>
          <a:p>
            <a:pPr marL="45720" indent="0" algn="ctr">
              <a:buNone/>
            </a:pP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0890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&quot;ребёнок на горке&quot;">
            <a:extLst>
              <a:ext uri="{FF2B5EF4-FFF2-40B4-BE49-F238E27FC236}">
                <a16:creationId xmlns:a16="http://schemas.microsoft.com/office/drawing/2014/main" xmlns="" id="{9EA21078-89B4-4A54-8D4F-47832D01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470"/>
            <a:ext cx="2710061" cy="2820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E5E2EA-ABF2-413B-A3B1-CEF5A760C1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564" y="3203507"/>
            <a:ext cx="3664447" cy="2601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D5A312C-2ADA-4765-AE72-004D0F219E07}"/>
              </a:ext>
            </a:extLst>
          </p:cNvPr>
          <p:cNvSpPr/>
          <p:nvPr/>
        </p:nvSpPr>
        <p:spPr>
          <a:xfrm>
            <a:off x="232858" y="188640"/>
            <a:ext cx="3024337" cy="1826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СОЗДАНИЕ УСЛОВИЙ ДЛЯ БЕЗОПАСНОГО И КОМФОРТНОГО ПРЕБЫВАНИЯ ДОШКОЛЬНИКОВ НА ПРОГУЛКЕ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DC75F50-ECC4-4EC4-B518-9639B2544541}"/>
              </a:ext>
            </a:extLst>
          </p:cNvPr>
          <p:cNvSpPr/>
          <p:nvPr/>
        </p:nvSpPr>
        <p:spPr>
          <a:xfrm>
            <a:off x="5181651" y="1117212"/>
            <a:ext cx="3278781" cy="1826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СОЗДАНИЕ УСЛОВИЙ ДЛЯ ЧЕРЕДОВАНИЯ ФИЗИЧЕСКОЙ, ПОЗНАВАТЕЛЬНОЙ И ИГРОВОЙ АКТИВНОСТИ ДЕТЕЙ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D061649-BC84-41FA-8677-5D2AD0FA65AA}"/>
              </a:ext>
            </a:extLst>
          </p:cNvPr>
          <p:cNvSpPr/>
          <p:nvPr/>
        </p:nvSpPr>
        <p:spPr>
          <a:xfrm>
            <a:off x="275185" y="4262918"/>
            <a:ext cx="3024337" cy="2360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УЛУЧШЕНИЕ ЭСТЕТИЧЕСКОГО ВИДА ПРОГУЛОЧНЫХ УЧАСТКОВ, А ЗНАЧИТ И ТОЙ ЧАСТИ МИКРОРАЙОНА, К КОТОРОЙ ОТНОСИТСЯ ДЕТСКИЙ САД</a:t>
            </a:r>
          </a:p>
        </p:txBody>
      </p:sp>
      <p:pic>
        <p:nvPicPr>
          <p:cNvPr id="14" name="Рисунок 13" descr="Картинки по запросу &quot;картинки пальцы смайлики БЕЗ ФОНА&quot;">
            <a:extLst>
              <a:ext uri="{FF2B5EF4-FFF2-40B4-BE49-F238E27FC236}">
                <a16:creationId xmlns:a16="http://schemas.microsoft.com/office/drawing/2014/main" xmlns="" id="{EE4DD8CE-61FD-4B33-BBEB-BE30720453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4" y="1551070"/>
            <a:ext cx="1847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тинки по запросу &quot;картинки пальцы смайлики БЕЗ ФОНА&quot;">
            <a:extLst>
              <a:ext uri="{FF2B5EF4-FFF2-40B4-BE49-F238E27FC236}">
                <a16:creationId xmlns:a16="http://schemas.microsoft.com/office/drawing/2014/main" xmlns="" id="{5301268F-F903-4490-9243-77B7EC3F05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6531"/>
            <a:ext cx="1847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&quot;картинки пальцы смайлики БЕЗ ФОНА&quot;">
            <a:extLst>
              <a:ext uri="{FF2B5EF4-FFF2-40B4-BE49-F238E27FC236}">
                <a16:creationId xmlns:a16="http://schemas.microsoft.com/office/drawing/2014/main" xmlns="" id="{05AF3743-0BEB-4E1E-9DA2-0CB39838EB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929198"/>
            <a:ext cx="1847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3E887F1-7A77-433E-A04C-5DCB137E6B7D}"/>
              </a:ext>
            </a:extLst>
          </p:cNvPr>
          <p:cNvSpPr/>
          <p:nvPr/>
        </p:nvSpPr>
        <p:spPr>
          <a:xfrm>
            <a:off x="4572000" y="214290"/>
            <a:ext cx="3472437" cy="639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ИДЕИ ПРОЕКТА!</a:t>
            </a:r>
          </a:p>
        </p:txBody>
      </p:sp>
    </p:spTree>
    <p:extLst>
      <p:ext uri="{BB962C8B-B14F-4D97-AF65-F5344CB8AC3E}">
        <p14:creationId xmlns:p14="http://schemas.microsoft.com/office/powerpoint/2010/main" xmlns="" val="28514392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27340" y="3952495"/>
            <a:ext cx="694639" cy="23397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/>
              <a:t>	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B319DFF-9827-43BB-8F75-617F6457673C}"/>
              </a:ext>
            </a:extLst>
          </p:cNvPr>
          <p:cNvSpPr/>
          <p:nvPr/>
        </p:nvSpPr>
        <p:spPr>
          <a:xfrm>
            <a:off x="2143108" y="54762"/>
            <a:ext cx="4429156" cy="1159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ОСНОВНЫЕ МЕРОПРИЯТИЯ </a:t>
            </a:r>
          </a:p>
          <a:p>
            <a:pPr algn="ctr"/>
            <a:r>
              <a:rPr lang="ru-RU" b="1" dirty="0"/>
              <a:t>ПО РЕАЛИЗАЦИИ ПРОЕКТА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B6DB37D-752A-44D7-9FE5-76FE2003130F}"/>
              </a:ext>
            </a:extLst>
          </p:cNvPr>
          <p:cNvSpPr/>
          <p:nvPr/>
        </p:nvSpPr>
        <p:spPr>
          <a:xfrm>
            <a:off x="285056" y="1420308"/>
            <a:ext cx="3744416" cy="1159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ПРИОБРЕТЕНИЕ И ЗАМЕНА СТАРЫХ ГОРОК НА НОВЫЕ</a:t>
            </a:r>
          </a:p>
          <a:p>
            <a:pPr algn="ctr"/>
            <a:r>
              <a:rPr lang="ru-RU" b="1" dirty="0"/>
              <a:t> (НА 10 УЧАСТКАХ)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8590BD7-6E1A-4757-A94B-B8B4DB94C827}"/>
              </a:ext>
            </a:extLst>
          </p:cNvPr>
          <p:cNvSpPr/>
          <p:nvPr/>
        </p:nvSpPr>
        <p:spPr>
          <a:xfrm>
            <a:off x="4860032" y="1409476"/>
            <a:ext cx="3744416" cy="1159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ПРИОБРЕТЕНИЕ И ЗАМЕНА СТАРЫХ ПЕСОЧНИЦ НА НОВЫЕ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89AA3911-D1DF-4C54-BB16-70591FFCB0BB}"/>
              </a:ext>
            </a:extLst>
          </p:cNvPr>
          <p:cNvSpPr/>
          <p:nvPr/>
        </p:nvSpPr>
        <p:spPr>
          <a:xfrm rot="5400000">
            <a:off x="2055712" y="1100568"/>
            <a:ext cx="44348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268B8463-BBF0-4AA8-9EA8-E76B1A5610E1}"/>
              </a:ext>
            </a:extLst>
          </p:cNvPr>
          <p:cNvSpPr/>
          <p:nvPr/>
        </p:nvSpPr>
        <p:spPr>
          <a:xfrm rot="5400000">
            <a:off x="6186460" y="1122412"/>
            <a:ext cx="44348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5F32EED-B4E3-4EE7-8A14-83095A2FC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9" y="4106862"/>
            <a:ext cx="3496414" cy="26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12">
            <a:extLst>
              <a:ext uri="{FF2B5EF4-FFF2-40B4-BE49-F238E27FC236}">
                <a16:creationId xmlns:a16="http://schemas.microsoft.com/office/drawing/2014/main" xmlns="" id="{57B835A4-A710-4DA3-8953-EA1BEB65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21657"/>
            <a:ext cx="4048456" cy="30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артинки по запросу &quot;картинки пальцы смайлики ГРУСТНЫЕ ПРОЗРАЧНЫЙ ФОН&quot;">
            <a:extLst>
              <a:ext uri="{FF2B5EF4-FFF2-40B4-BE49-F238E27FC236}">
                <a16:creationId xmlns:a16="http://schemas.microsoft.com/office/drawing/2014/main" xmlns="" id="{F8D505ED-45DF-4A60-B261-F4AF5E2F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328855"/>
            <a:ext cx="976426" cy="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артинки пальцы смайлики ГРУСТНЫЕ ПРОЗРАЧНЫЙ ФОН&quot;">
            <a:extLst>
              <a:ext uri="{FF2B5EF4-FFF2-40B4-BE49-F238E27FC236}">
                <a16:creationId xmlns:a16="http://schemas.microsoft.com/office/drawing/2014/main" xmlns="" id="{CE88E259-024F-4341-8AB9-CCDAD324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143380"/>
            <a:ext cx="105377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4F902E2-6BA8-4548-ACA0-5E971339B7FA}"/>
              </a:ext>
            </a:extLst>
          </p:cNvPr>
          <p:cNvSpPr/>
          <p:nvPr/>
        </p:nvSpPr>
        <p:spPr>
          <a:xfrm>
            <a:off x="113157" y="3632651"/>
            <a:ext cx="1921983" cy="63968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БЫЛО!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C03E298-D152-4A32-A459-DC8413AEBD8B}"/>
              </a:ext>
            </a:extLst>
          </p:cNvPr>
          <p:cNvSpPr/>
          <p:nvPr/>
        </p:nvSpPr>
        <p:spPr>
          <a:xfrm>
            <a:off x="7021305" y="3580974"/>
            <a:ext cx="1921983" cy="63968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БУДЕТ!</a:t>
            </a: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xmlns="" id="{5C4667E1-6A2F-4746-AC91-ADA38118779D}"/>
              </a:ext>
            </a:extLst>
          </p:cNvPr>
          <p:cNvSpPr/>
          <p:nvPr/>
        </p:nvSpPr>
        <p:spPr>
          <a:xfrm>
            <a:off x="2663788" y="2741158"/>
            <a:ext cx="3744416" cy="1159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ПЕРЕПРОЕКТИРОВАНИЕ УЧАСТКОВ В СВЯЗИ С ЗАМЕНОЙ ОБОРУДОВАНИЯ</a:t>
            </a:r>
          </a:p>
        </p:txBody>
      </p:sp>
      <p:sp>
        <p:nvSpPr>
          <p:cNvPr id="19" name="Стрелка: вправо 8">
            <a:extLst>
              <a:ext uri="{FF2B5EF4-FFF2-40B4-BE49-F238E27FC236}">
                <a16:creationId xmlns:a16="http://schemas.microsoft.com/office/drawing/2014/main" xmlns="" id="{D7D4CF0F-FF46-4A32-9F5E-CCFA99D0CE74}"/>
              </a:ext>
            </a:extLst>
          </p:cNvPr>
          <p:cNvSpPr/>
          <p:nvPr/>
        </p:nvSpPr>
        <p:spPr>
          <a:xfrm rot="5400000">
            <a:off x="5701828" y="2375832"/>
            <a:ext cx="44348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9">
            <a:extLst>
              <a:ext uri="{FF2B5EF4-FFF2-40B4-BE49-F238E27FC236}">
                <a16:creationId xmlns:a16="http://schemas.microsoft.com/office/drawing/2014/main" xmlns="" id="{33AD45B4-B537-485D-9AE6-5CEF2EB32FF4}"/>
              </a:ext>
            </a:extLst>
          </p:cNvPr>
          <p:cNvSpPr/>
          <p:nvPr/>
        </p:nvSpPr>
        <p:spPr>
          <a:xfrm rot="5400000">
            <a:off x="3163812" y="2408296"/>
            <a:ext cx="44348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6172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96705766"/>
              </p:ext>
            </p:extLst>
          </p:nvPr>
        </p:nvGraphicFramePr>
        <p:xfrm>
          <a:off x="179512" y="26064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76876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xmlns="" id="{8B5A660A-D716-4DE1-A463-147B7CD483A9}"/>
              </a:ext>
            </a:extLst>
          </p:cNvPr>
          <p:cNvSpPr/>
          <p:nvPr/>
        </p:nvSpPr>
        <p:spPr>
          <a:xfrm>
            <a:off x="1357290" y="285728"/>
            <a:ext cx="5852120" cy="1200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/>
          </a:p>
          <a:p>
            <a:pPr lvl="0" algn="ctr"/>
            <a:r>
              <a:rPr lang="ru-RU" sz="2000" b="1" dirty="0"/>
              <a:t>1.Организован ЧЕЛЛЕНДЖ </a:t>
            </a:r>
          </a:p>
          <a:p>
            <a:pPr lvl="0" algn="ctr"/>
            <a:r>
              <a:rPr lang="ru-RU" sz="2000" b="1" dirty="0"/>
              <a:t>«Увлекательные и безопасные прогулки - наша инициатива!», в результате чего</a:t>
            </a:r>
          </a:p>
          <a:p>
            <a:pPr lvl="0" algn="ctr"/>
            <a:r>
              <a:rPr lang="ru-RU" sz="2000" b="1" dirty="0"/>
              <a:t> 260 человек поддержали   проект</a:t>
            </a:r>
          </a:p>
          <a:p>
            <a:pPr algn="ctr"/>
            <a:endParaRPr lang="ru-RU" b="1" dirty="0"/>
          </a:p>
        </p:txBody>
      </p:sp>
      <p:pic>
        <p:nvPicPr>
          <p:cNvPr id="8194" name="Picture 2" descr="https://sun1-24.userapi.com/dZurC4vkAESesSFq-9J8b06kkM7VpU8UDqKVKg/A42pCzdPt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513139" cy="468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s://sun1-24.userapi.com/sROnW5DRWQmK489NoHhaujRwRJDlxYJ991YxDg/GxKHkHoZ_W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85926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s://sun1-19.userapi.com/nCuPn8mBujMPuOrRpGGN3eHRoIv32pAUUh5p6g/vqgZ7h9z2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91" y="4071942"/>
            <a:ext cx="3309929" cy="248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21442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pPr marL="45720" lv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	</a:t>
            </a:r>
          </a:p>
          <a:p>
            <a:endParaRPr lang="ru-RU" dirty="0"/>
          </a:p>
        </p:txBody>
      </p:sp>
      <p:pic>
        <p:nvPicPr>
          <p:cNvPr id="7170" name="Picture 2" descr="https://sun1-26.userapi.com/ODsqYB9XskaM_1AiWSEeWy4BJY1LNsxKWCEswg/CkxUKU-sH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346814" cy="476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xmlns="" id="{8B5A660A-D716-4DE1-A463-147B7CD483A9}"/>
              </a:ext>
            </a:extLst>
          </p:cNvPr>
          <p:cNvSpPr/>
          <p:nvPr/>
        </p:nvSpPr>
        <p:spPr>
          <a:xfrm>
            <a:off x="1571604" y="285728"/>
            <a:ext cx="5852120" cy="1200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2. Разработан план-проект благоустройства и оснащения игровых площадок горками и песочницами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3048694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82414E4-03A2-4BB1-8AF4-2608D3A38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00" y="1138436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7C6A67D-0BD4-476B-A1B2-B50D7B9E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647" y="1132418"/>
            <a:ext cx="424593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B5A660A-D716-4DE1-A463-147B7CD483A9}"/>
              </a:ext>
            </a:extLst>
          </p:cNvPr>
          <p:cNvSpPr/>
          <p:nvPr/>
        </p:nvSpPr>
        <p:spPr>
          <a:xfrm>
            <a:off x="1691680" y="46415"/>
            <a:ext cx="585212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3. ЗАПРОШЕНЫ КОММЕРЧЕСКИЕ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7312060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805</TotalTime>
  <Words>325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Екатеринбург - 2020   </vt:lpstr>
      <vt:lpstr>НАЗВАНИЕ ПРОЕКТА: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инициативного бюджетирования  «Твой Кузбасс – твоя инициатива»</dc:title>
  <dc:creator>111</dc:creator>
  <cp:lastModifiedBy>Теремок-3</cp:lastModifiedBy>
  <cp:revision>73</cp:revision>
  <dcterms:created xsi:type="dcterms:W3CDTF">2019-11-06T06:29:58Z</dcterms:created>
  <dcterms:modified xsi:type="dcterms:W3CDTF">2020-02-27T05:26:41Z</dcterms:modified>
</cp:coreProperties>
</file>